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0" r:id="rId6"/>
    <p:sldId id="260" r:id="rId7"/>
    <p:sldId id="271" r:id="rId8"/>
    <p:sldId id="268" r:id="rId9"/>
    <p:sldId id="269" r:id="rId10"/>
    <p:sldId id="262" r:id="rId11"/>
    <p:sldId id="261" r:id="rId12"/>
    <p:sldId id="266" r:id="rId13"/>
    <p:sldId id="267" r:id="rId14"/>
    <p:sldId id="263" r:id="rId15"/>
    <p:sldId id="264" r:id="rId16"/>
    <p:sldId id="26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7" autoAdjust="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B13E4-C104-477D-8D46-A7ECFF5254CE}" type="datetimeFigureOut">
              <a:rPr lang="en-US" smtClean="0"/>
              <a:t>04/17/2012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E35E4-6AAE-4799-9B8D-A2EC27AFA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038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B13E4-C104-477D-8D46-A7ECFF5254CE}" type="datetimeFigureOut">
              <a:rPr lang="en-US" smtClean="0"/>
              <a:t>04/17/2012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E35E4-6AAE-4799-9B8D-A2EC27AFA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941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B13E4-C104-477D-8D46-A7ECFF5254CE}" type="datetimeFigureOut">
              <a:rPr lang="en-US" smtClean="0"/>
              <a:t>04/17/2012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E35E4-6AAE-4799-9B8D-A2EC27AFA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001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B13E4-C104-477D-8D46-A7ECFF5254CE}" type="datetimeFigureOut">
              <a:rPr lang="en-US" smtClean="0"/>
              <a:t>04/17/2012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E35E4-6AAE-4799-9B8D-A2EC27AFA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519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B13E4-C104-477D-8D46-A7ECFF5254CE}" type="datetimeFigureOut">
              <a:rPr lang="en-US" smtClean="0"/>
              <a:t>04/17/2012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E35E4-6AAE-4799-9B8D-A2EC27AFA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296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B13E4-C104-477D-8D46-A7ECFF5254CE}" type="datetimeFigureOut">
              <a:rPr lang="en-US" smtClean="0"/>
              <a:t>04/17/2012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E35E4-6AAE-4799-9B8D-A2EC27AFA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584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B13E4-C104-477D-8D46-A7ECFF5254CE}" type="datetimeFigureOut">
              <a:rPr lang="en-US" smtClean="0"/>
              <a:t>04/17/2012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E35E4-6AAE-4799-9B8D-A2EC27AFA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642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B13E4-C104-477D-8D46-A7ECFF5254CE}" type="datetimeFigureOut">
              <a:rPr lang="en-US" smtClean="0"/>
              <a:t>04/17/2012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E35E4-6AAE-4799-9B8D-A2EC27AFA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177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B13E4-C104-477D-8D46-A7ECFF5254CE}" type="datetimeFigureOut">
              <a:rPr lang="en-US" smtClean="0"/>
              <a:t>04/17/2012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E35E4-6AAE-4799-9B8D-A2EC27AFA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739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B13E4-C104-477D-8D46-A7ECFF5254CE}" type="datetimeFigureOut">
              <a:rPr lang="en-US" smtClean="0"/>
              <a:t>04/17/2012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E35E4-6AAE-4799-9B8D-A2EC27AFA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013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B13E4-C104-477D-8D46-A7ECFF5254CE}" type="datetimeFigureOut">
              <a:rPr lang="en-US" smtClean="0"/>
              <a:t>04/17/2012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E35E4-6AAE-4799-9B8D-A2EC27AFA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021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B13E4-C104-477D-8D46-A7ECFF5254CE}" type="datetimeFigureOut">
              <a:rPr lang="en-US" smtClean="0"/>
              <a:t>04/17/2012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E35E4-6AAE-4799-9B8D-A2EC27AFA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637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Neurotoxin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Mamba snake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4871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Acetylcholinesterase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Enzyme which breaks down</a:t>
            </a:r>
            <a:br>
              <a:rPr lang="en-US" dirty="0" smtClean="0"/>
            </a:br>
            <a:r>
              <a:rPr lang="en-US" dirty="0" smtClean="0"/>
              <a:t>acetylcholine neurotransmitter </a:t>
            </a:r>
            <a:endParaRPr lang="en-US" sz="2800" dirty="0" smtClean="0"/>
          </a:p>
          <a:p>
            <a:pPr lvl="1"/>
            <a:r>
              <a:rPr lang="en-US" sz="2400" dirty="0" err="1" smtClean="0"/>
              <a:t>acetylcholinesterase</a:t>
            </a:r>
            <a:r>
              <a:rPr lang="en-US" sz="2400" dirty="0" smtClean="0"/>
              <a:t> inhibitors = </a:t>
            </a:r>
            <a:r>
              <a:rPr lang="en-US" sz="2400" u="sng" dirty="0" smtClean="0">
                <a:solidFill>
                  <a:srgbClr val="CC0000"/>
                </a:solidFill>
              </a:rPr>
              <a:t>neurotoxins</a:t>
            </a:r>
            <a:endParaRPr lang="en-US" sz="2400" dirty="0" smtClean="0"/>
          </a:p>
          <a:p>
            <a:endParaRPr lang="en-US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5848"/>
          <a:stretch>
            <a:fillRect/>
          </a:stretch>
        </p:blipFill>
        <p:spPr bwMode="auto">
          <a:xfrm>
            <a:off x="705803" y="3048000"/>
            <a:ext cx="3282950" cy="299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A18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704" b="32924"/>
          <a:stretch>
            <a:fillRect/>
          </a:stretch>
        </p:blipFill>
        <p:spPr bwMode="auto">
          <a:xfrm>
            <a:off x="4495800" y="3174333"/>
            <a:ext cx="3282950" cy="2916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A18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2819400" y="5562600"/>
            <a:ext cx="15884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en-US" b="1" dirty="0" smtClean="0">
                <a:solidFill>
                  <a:srgbClr val="C2120E"/>
                </a:solidFill>
              </a:rPr>
              <a:t>active site </a:t>
            </a:r>
            <a:br>
              <a:rPr lang="en-US" b="1" dirty="0" smtClean="0">
                <a:solidFill>
                  <a:srgbClr val="C2120E"/>
                </a:solidFill>
              </a:rPr>
            </a:br>
            <a:r>
              <a:rPr lang="en-US" b="1" dirty="0" smtClean="0">
                <a:solidFill>
                  <a:srgbClr val="C2120E"/>
                </a:solidFill>
              </a:rPr>
              <a:t>in red</a:t>
            </a:r>
            <a:endParaRPr lang="en-US" b="1" dirty="0">
              <a:solidFill>
                <a:srgbClr val="C2120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24091" y="6208931"/>
            <a:ext cx="21266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/>
            <a:r>
              <a:rPr lang="en-US" b="1" dirty="0" err="1" smtClean="0">
                <a:solidFill>
                  <a:srgbClr val="0F116A"/>
                </a:solidFill>
              </a:rPr>
              <a:t>acetylcholinesterase</a:t>
            </a:r>
            <a:endParaRPr lang="en-US" b="1" dirty="0">
              <a:solidFill>
                <a:srgbClr val="0F116A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86600" y="2895600"/>
            <a:ext cx="1828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en-US" b="1" dirty="0" smtClean="0">
                <a:solidFill>
                  <a:srgbClr val="1A8208"/>
                </a:solidFill>
              </a:rPr>
              <a:t>neurotoxin </a:t>
            </a:r>
            <a:br>
              <a:rPr lang="en-US" b="1" dirty="0" smtClean="0">
                <a:solidFill>
                  <a:srgbClr val="1A8208"/>
                </a:solidFill>
              </a:rPr>
            </a:br>
            <a:r>
              <a:rPr lang="en-US" b="1" dirty="0" smtClean="0">
                <a:solidFill>
                  <a:srgbClr val="1A8208"/>
                </a:solidFill>
              </a:rPr>
              <a:t>in green</a:t>
            </a:r>
            <a:endParaRPr lang="en-US" b="1" dirty="0">
              <a:solidFill>
                <a:srgbClr val="1A8208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800600" y="6090571"/>
            <a:ext cx="3276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en-US" b="1" dirty="0" smtClean="0">
                <a:solidFill>
                  <a:srgbClr val="0F116A"/>
                </a:solidFill>
              </a:rPr>
              <a:t>snake toxin blocking</a:t>
            </a:r>
            <a:br>
              <a:rPr lang="en-US" b="1" dirty="0" smtClean="0">
                <a:solidFill>
                  <a:srgbClr val="0F116A"/>
                </a:solidFill>
              </a:rPr>
            </a:br>
            <a:r>
              <a:rPr lang="en-US" b="1" dirty="0" err="1" smtClean="0">
                <a:solidFill>
                  <a:srgbClr val="0F116A"/>
                </a:solidFill>
              </a:rPr>
              <a:t>acetylcholinesterase</a:t>
            </a:r>
            <a:r>
              <a:rPr lang="en-US" b="1" dirty="0" smtClean="0">
                <a:solidFill>
                  <a:srgbClr val="0F116A"/>
                </a:solidFill>
              </a:rPr>
              <a:t> active site</a:t>
            </a:r>
            <a:endParaRPr lang="en-US" b="1" dirty="0">
              <a:solidFill>
                <a:srgbClr val="0F11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5540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Acetycholinesterase</a:t>
            </a:r>
            <a:r>
              <a:rPr lang="en-US" dirty="0" smtClean="0"/>
              <a:t> Cleans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AChE</a:t>
            </a:r>
            <a:r>
              <a:rPr lang="en-US" dirty="0" smtClean="0"/>
              <a:t> </a:t>
            </a:r>
            <a:r>
              <a:rPr lang="en-US" dirty="0" err="1" smtClean="0"/>
              <a:t>hydrolizes</a:t>
            </a:r>
            <a:r>
              <a:rPr lang="en-US" dirty="0" smtClean="0"/>
              <a:t> </a:t>
            </a:r>
            <a:r>
              <a:rPr lang="en-US" dirty="0" err="1" smtClean="0"/>
              <a:t>ACh</a:t>
            </a:r>
            <a:r>
              <a:rPr lang="en-US" dirty="0" smtClean="0"/>
              <a:t>, so that the process can start again.</a:t>
            </a:r>
          </a:p>
          <a:p>
            <a:endParaRPr lang="en-US" dirty="0"/>
          </a:p>
        </p:txBody>
      </p:sp>
      <p:pic>
        <p:nvPicPr>
          <p:cNvPr id="4" name="Picture 4" descr="C:\BLD\Training\CS-4951\Project\Images\Pathways\acchol breakdown diagra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048000"/>
            <a:ext cx="3635375" cy="2263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C:\BLD\Training\CS-4951\Project\Images\Pathways\ACH_RE~2 cropped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431255"/>
            <a:ext cx="3875088" cy="3497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38558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effectLst/>
              </a:rPr>
              <a:t>Mechanism of </a:t>
            </a:r>
            <a:r>
              <a:rPr lang="en-US" b="1" dirty="0" err="1" smtClean="0">
                <a:effectLst/>
              </a:rPr>
              <a:t>ACh</a:t>
            </a:r>
            <a:r>
              <a:rPr lang="en-US" b="1" dirty="0" smtClean="0">
                <a:effectLst/>
              </a:rPr>
              <a:t> Hydrolysis by </a:t>
            </a:r>
            <a:r>
              <a:rPr lang="en-US" b="1" dirty="0" err="1" smtClean="0">
                <a:effectLst/>
              </a:rPr>
              <a:t>AChE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effectLst/>
              </a:rPr>
              <a:t>   </a:t>
            </a:r>
          </a:p>
          <a:p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981200"/>
            <a:ext cx="794036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2959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Binding 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1688" y="1600200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" y="1752600"/>
            <a:ext cx="4654261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895600"/>
            <a:ext cx="2357261" cy="244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79788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Irreversible Inhibitors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Bind to the active site of the enzyme.</a:t>
            </a:r>
          </a:p>
          <a:p>
            <a:r>
              <a:rPr lang="en-US" dirty="0" smtClean="0"/>
              <a:t>Exhibit concentration-dependent inhibition: the more inhibitor, the greater the inhibition of the enzyme.</a:t>
            </a:r>
          </a:p>
          <a:p>
            <a:r>
              <a:rPr lang="en-US" dirty="0" smtClean="0"/>
              <a:t>Inhibition </a:t>
            </a:r>
            <a:r>
              <a:rPr lang="en-US" i="1" u="sng" dirty="0" smtClean="0"/>
              <a:t>cannot</a:t>
            </a:r>
            <a:r>
              <a:rPr lang="en-US" dirty="0" smtClean="0"/>
              <a:t> be reversed by adding more substrate.</a:t>
            </a:r>
          </a:p>
          <a:p>
            <a:r>
              <a:rPr lang="en-US" dirty="0" smtClean="0"/>
              <a:t>Usually resemble the substrate in chemical structure somewhat.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4004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Inhibitors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220" y="1600200"/>
            <a:ext cx="359756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34187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Structure/Function of </a:t>
            </a:r>
            <a:r>
              <a:rPr lang="en-US" dirty="0" err="1" smtClean="0"/>
              <a:t>Fasciculin</a:t>
            </a:r>
            <a:endParaRPr lang="en-US" dirty="0"/>
          </a:p>
        </p:txBody>
      </p:sp>
      <p:pic>
        <p:nvPicPr>
          <p:cNvPr id="4" name="Picture 46" descr="C:\BLD\Training\CS-4951\Project\Images\Molecules\achE with Ach cropped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95400"/>
            <a:ext cx="3143250" cy="306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8600" y="47244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Acetylcholinesterase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with Acetylcholine bound.</a:t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</a:b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Red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=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AChE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active site</a:t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</a:b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CC9900"/>
                </a:solidFill>
                <a:effectLst/>
                <a:latin typeface="Times New Roman" pitchFamily="18" charset="0"/>
              </a:rPr>
              <a:t>Yellow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=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ACh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molecule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6" name="Picture 4" descr="C:\BLD\Training\CS-4951\Project\fas + ACh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414272"/>
            <a:ext cx="2468563" cy="2457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1431103"/>
              </p:ext>
            </p:extLst>
          </p:nvPr>
        </p:nvGraphicFramePr>
        <p:xfrm>
          <a:off x="5029200" y="4038600"/>
          <a:ext cx="3429000" cy="2676144"/>
        </p:xfrm>
        <a:graphic>
          <a:graphicData uri="http://schemas.openxmlformats.org/drawingml/2006/table">
            <a:tbl>
              <a:tblPr/>
              <a:tblGrid>
                <a:gridCol w="3429000"/>
              </a:tblGrid>
              <a:tr h="7315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Fasciculin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(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9900"/>
                          </a:solidFill>
                          <a:effectLst/>
                          <a:latin typeface="Times New Roman" pitchFamily="18" charset="0"/>
                        </a:rPr>
                        <a:t>yellow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 docked with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AChE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 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31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One loop covers the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AChE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active site.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Two other loops fit into a crevice and surround a protrusion.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3815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Why </a:t>
            </a:r>
            <a:r>
              <a:rPr lang="en-US" b="1" dirty="0" err="1" smtClean="0"/>
              <a:t>Fasciculin</a:t>
            </a:r>
            <a:r>
              <a:rPr lang="en-US" b="1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Mambas have only </a:t>
            </a:r>
            <a:r>
              <a:rPr lang="en-US" dirty="0" err="1" smtClean="0"/>
              <a:t>Fasciculin</a:t>
            </a:r>
            <a:endParaRPr lang="en-US" dirty="0" smtClean="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dirty="0" err="1" smtClean="0"/>
              <a:t>Fasciculins</a:t>
            </a:r>
            <a:r>
              <a:rPr lang="en-US" dirty="0" smtClean="0"/>
              <a:t> : a family of closely related peptides isolated from Mamba venom toxins (FAS-I, FAS-II, and FAS-III)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dirty="0" smtClean="0"/>
              <a:t> Function : Inhibits ACETYLCHOLINESTERASE (</a:t>
            </a:r>
            <a:r>
              <a:rPr lang="en-US" dirty="0" err="1" smtClean="0"/>
              <a:t>AChE</a:t>
            </a:r>
            <a:r>
              <a:rPr lang="en-US" dirty="0" smtClean="0"/>
              <a:t>), which is an enzyme to degrade neurotransmitter </a:t>
            </a:r>
            <a:r>
              <a:rPr lang="en-US" dirty="0" err="1" smtClean="0"/>
              <a:t>ACh</a:t>
            </a:r>
            <a:r>
              <a:rPr lang="en-US" dirty="0" smtClean="0"/>
              <a:t>. In skeletal muscle, </a:t>
            </a:r>
            <a:r>
              <a:rPr lang="en-US" dirty="0" err="1" smtClean="0"/>
              <a:t>fasciculations</a:t>
            </a:r>
            <a:r>
              <a:rPr lang="en-US" dirty="0" smtClean="0"/>
              <a:t> are observed initially, followed by flaccid paralysis.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837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</a:t>
            </a:r>
            <a:r>
              <a:rPr lang="en-US" dirty="0" err="1" smtClean="0"/>
              <a:t>Fasciculin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Small protein </a:t>
            </a:r>
            <a:br>
              <a:rPr lang="en-US" dirty="0" smtClean="0"/>
            </a:br>
            <a:r>
              <a:rPr lang="en-US" dirty="0" smtClean="0"/>
              <a:t>(61 amino acids)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3-finger shaped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Cross-linked by 4 disulfide bridges</a:t>
            </a:r>
            <a:br>
              <a:rPr lang="en-US" dirty="0" smtClean="0"/>
            </a:br>
            <a:endParaRPr lang="en-US" sz="2400" dirty="0" smtClean="0"/>
          </a:p>
          <a:p>
            <a:endParaRPr lang="en-US" dirty="0"/>
          </a:p>
        </p:txBody>
      </p:sp>
      <p:pic>
        <p:nvPicPr>
          <p:cNvPr id="4" name="Picture 4" descr="C:\BLD\Training\CS-4951\Project\Disulfide bridg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886200"/>
            <a:ext cx="5029200" cy="163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752600" y="5867400"/>
            <a:ext cx="38779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(S atoms are in </a:t>
            </a:r>
            <a:r>
              <a:rPr lang="en-US" dirty="0" err="1" smtClean="0"/>
              <a:t>Cystine</a:t>
            </a:r>
            <a:r>
              <a:rPr lang="en-US" dirty="0" smtClean="0"/>
              <a:t> amino acid)	</a:t>
            </a:r>
            <a:endParaRPr lang="en-US" dirty="0"/>
          </a:p>
        </p:txBody>
      </p:sp>
      <p:pic>
        <p:nvPicPr>
          <p:cNvPr id="6" name="Picture 6" descr="C:\BLD\Training\CS-4951\Project\Images\Molecules\Fas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1219200"/>
            <a:ext cx="2071434" cy="224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6663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/>
              <a:t>	The snake neurotoxins act on the neuromuscular junction and block neuromuscular transmission.</a:t>
            </a:r>
          </a:p>
          <a:p>
            <a:r>
              <a:rPr lang="en-US" dirty="0" err="1" smtClean="0"/>
              <a:t>Fasciculin</a:t>
            </a:r>
            <a:r>
              <a:rPr lang="en-US" dirty="0" smtClean="0"/>
              <a:t> interferes with this process by binding to </a:t>
            </a:r>
            <a:r>
              <a:rPr lang="en-US" dirty="0" err="1" smtClean="0"/>
              <a:t>Acetylcholinesterase</a:t>
            </a:r>
            <a:r>
              <a:rPr lang="en-US" dirty="0" smtClean="0"/>
              <a:t> (</a:t>
            </a:r>
            <a:r>
              <a:rPr lang="en-US" dirty="0" err="1" smtClean="0"/>
              <a:t>AChE</a:t>
            </a:r>
            <a:r>
              <a:rPr lang="en-US" dirty="0" smtClean="0"/>
              <a:t>).</a:t>
            </a:r>
          </a:p>
          <a:p>
            <a:r>
              <a:rPr lang="en-US" dirty="0" smtClean="0"/>
              <a:t>Result: “Death by respiratory paralysis”.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 of Action</a:t>
            </a:r>
          </a:p>
        </p:txBody>
      </p:sp>
    </p:spTree>
    <p:extLst>
      <p:ext uri="{BB962C8B-B14F-4D97-AF65-F5344CB8AC3E}">
        <p14:creationId xmlns:p14="http://schemas.microsoft.com/office/powerpoint/2010/main" val="1821408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Receptors as Targets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Antagonists</a:t>
            </a:r>
            <a:r>
              <a:rPr lang="en-US" b="1" dirty="0" smtClean="0"/>
              <a:t>:  prevent receptor activation</a:t>
            </a:r>
          </a:p>
          <a:p>
            <a:r>
              <a:rPr lang="en-US" b="1" u="sng" dirty="0" smtClean="0"/>
              <a:t>Agonists</a:t>
            </a:r>
            <a:r>
              <a:rPr lang="en-US" b="1" dirty="0" smtClean="0"/>
              <a:t>: stimulate then inactivate</a:t>
            </a:r>
          </a:p>
          <a:p>
            <a:r>
              <a:rPr lang="en-US" b="1" u="sng" dirty="0" err="1" smtClean="0"/>
              <a:t>Acetylcholinesterase</a:t>
            </a:r>
            <a:r>
              <a:rPr lang="en-US" b="1" u="sng" dirty="0" smtClean="0"/>
              <a:t> inhibitors</a:t>
            </a:r>
            <a:r>
              <a:rPr lang="en-US" b="1" dirty="0" smtClean="0"/>
              <a:t>: prevent degradation</a:t>
            </a:r>
          </a:p>
          <a:p>
            <a:pPr marL="0" indent="0">
              <a:buNone/>
            </a:pPr>
            <a:endParaRPr lang="en-US" sz="27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700" dirty="0" smtClean="0">
                <a:latin typeface="Arial" pitchFamily="34" charset="0"/>
                <a:cs typeface="Arial" pitchFamily="34" charset="0"/>
              </a:rPr>
              <a:t>Mechanism: By inhibiting </a:t>
            </a:r>
            <a:r>
              <a:rPr lang="en-US" sz="2700" dirty="0" err="1" smtClean="0">
                <a:latin typeface="Arial" pitchFamily="34" charset="0"/>
                <a:cs typeface="Arial" pitchFamily="34" charset="0"/>
              </a:rPr>
              <a:t>acetylcholinesterase</a:t>
            </a:r>
            <a:r>
              <a:rPr lang="en-US" sz="27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n-US" sz="2700" dirty="0" err="1" smtClean="0">
                <a:latin typeface="Arial" pitchFamily="34" charset="0"/>
                <a:cs typeface="Arial" pitchFamily="34" charset="0"/>
              </a:rPr>
              <a:t>pseudocholinesterase</a:t>
            </a:r>
            <a:r>
              <a:rPr lang="en-US" sz="2700" dirty="0" smtClean="0">
                <a:latin typeface="Arial" pitchFamily="34" charset="0"/>
                <a:cs typeface="Arial" pitchFamily="34" charset="0"/>
              </a:rPr>
              <a:t>, this neurotoxin allows </a:t>
            </a:r>
            <a:r>
              <a:rPr lang="en-US" sz="2700" dirty="0" err="1" smtClean="0">
                <a:latin typeface="Arial" pitchFamily="34" charset="0"/>
                <a:cs typeface="Arial" pitchFamily="34" charset="0"/>
              </a:rPr>
              <a:t>ACh</a:t>
            </a:r>
            <a:r>
              <a:rPr lang="en-US" sz="2700" dirty="0" smtClean="0">
                <a:latin typeface="Arial" pitchFamily="34" charset="0"/>
                <a:cs typeface="Arial" pitchFamily="34" charset="0"/>
              </a:rPr>
              <a:t> to build up at its receptors. Thus, they result in enhancement of both muscarinic and nicotinic agonist effect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703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Neuromuscular Junction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/>
              <a:t>Vesicles containing</a:t>
            </a:r>
          </a:p>
          <a:p>
            <a:pPr>
              <a:buFontTx/>
              <a:buNone/>
            </a:pPr>
            <a:r>
              <a:rPr lang="en-US" dirty="0" smtClean="0"/>
              <a:t>		Acetylcholine (</a:t>
            </a:r>
            <a:r>
              <a:rPr lang="en-US" dirty="0" err="1" smtClean="0"/>
              <a:t>ACh</a:t>
            </a:r>
            <a:r>
              <a:rPr lang="en-US" dirty="0" smtClean="0"/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dirty="0" smtClean="0"/>
              <a:t>		</a:t>
            </a:r>
            <a:endParaRPr lang="en-US" sz="2400" dirty="0" smtClean="0"/>
          </a:p>
          <a:p>
            <a:pPr>
              <a:buFontTx/>
              <a:buNone/>
            </a:pPr>
            <a:r>
              <a:rPr lang="en-US" dirty="0" smtClean="0"/>
              <a:t>		</a:t>
            </a:r>
            <a:r>
              <a:rPr lang="en-US" dirty="0" err="1" smtClean="0"/>
              <a:t>ACh</a:t>
            </a:r>
            <a:r>
              <a:rPr lang="en-US" dirty="0" smtClean="0"/>
              <a:t> receptors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sz="2400" dirty="0" smtClean="0"/>
          </a:p>
          <a:p>
            <a:pPr>
              <a:buFontTx/>
              <a:buNone/>
            </a:pPr>
            <a:r>
              <a:rPr lang="en-US" dirty="0" smtClean="0"/>
              <a:t>		</a:t>
            </a:r>
            <a:r>
              <a:rPr lang="en-US" dirty="0" err="1" smtClean="0"/>
              <a:t>Acetylcholinesterase</a:t>
            </a: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			(</a:t>
            </a:r>
            <a:r>
              <a:rPr lang="en-US" dirty="0" err="1" smtClean="0"/>
              <a:t>AChE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  <p:pic>
        <p:nvPicPr>
          <p:cNvPr id="4" name="Picture 4" descr="C:\BLD\Training\CS-4951\Project\Images\Pathways\mccammon_nmjunct ach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600200"/>
            <a:ext cx="3578225" cy="3794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5" descr="C:\BLD\Training\CS-4951\Project\Images\Pathways\ACh vesicl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438400"/>
            <a:ext cx="285750" cy="296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C:\BLD\Training\CS-4951\Project\Images\Pathways\ACh receptor legend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975" y="3511803"/>
            <a:ext cx="228600" cy="193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7" descr="C:\BLD\Training\CS-4951\Project\Images\Pathways\AChE legend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419600"/>
            <a:ext cx="250825" cy="331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569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ACh</a:t>
            </a:r>
            <a:r>
              <a:rPr lang="en-US" dirty="0" smtClean="0"/>
              <a:t> Receptor Channel Opens</a:t>
            </a:r>
            <a:endParaRPr lang="en-US" dirty="0"/>
          </a:p>
        </p:txBody>
      </p:sp>
      <p:pic>
        <p:nvPicPr>
          <p:cNvPr id="4" name="Picture 4" descr="C:\BLD\Training\CS-4951\Project\ACH receptor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1786731"/>
            <a:ext cx="5715000" cy="415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90863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Mechanism of Enzyme Action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Lock and Key Theory states that “a substrate has a shape fitting that of the enzyme’s active side, as a key fits a lock”. “The lock is the enzyme and the key is the substrate”</a:t>
            </a:r>
          </a:p>
          <a:p>
            <a:pPr>
              <a:buFontTx/>
              <a:buNone/>
            </a:pPr>
            <a:r>
              <a:rPr lang="en-US" dirty="0" smtClean="0"/>
              <a:t>	(Mechanism of Enzyme Action)</a:t>
            </a:r>
          </a:p>
          <a:p>
            <a:r>
              <a:rPr lang="en-US" dirty="0" smtClean="0"/>
              <a:t>Induced-Fit Theory states that “the conformation of an enzyme changes to accommodate an incoming substrate”.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2666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Lock and Key Theory vs. 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Induced-Fit Theory</a:t>
            </a:r>
            <a:endParaRPr lang="en-US" dirty="0"/>
          </a:p>
        </p:txBody>
      </p:sp>
      <p:pic>
        <p:nvPicPr>
          <p:cNvPr id="4" name="Picture 4" descr="LockandKey.gi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524000"/>
            <a:ext cx="4648200" cy="2285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InducedFi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114800"/>
            <a:ext cx="5715000" cy="2235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381000" y="1524000"/>
            <a:ext cx="14005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Lock and Key</a:t>
            </a:r>
            <a:endParaRPr lang="en-US" dirty="0"/>
          </a:p>
        </p:txBody>
      </p: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160674" y="3810000"/>
            <a:ext cx="16208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dirty="0"/>
              <a:t>Induced-Fit</a:t>
            </a:r>
          </a:p>
        </p:txBody>
      </p:sp>
    </p:spTree>
    <p:extLst>
      <p:ext uri="{BB962C8B-B14F-4D97-AF65-F5344CB8AC3E}">
        <p14:creationId xmlns:p14="http://schemas.microsoft.com/office/powerpoint/2010/main" val="32974456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311</Words>
  <Application>Microsoft Office PowerPoint</Application>
  <PresentationFormat>On-screen Show (4:3)</PresentationFormat>
  <Paragraphs>60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Neurotoxin</vt:lpstr>
      <vt:lpstr>Why Fasciculin?</vt:lpstr>
      <vt:lpstr>About Fasciculin</vt:lpstr>
      <vt:lpstr>Mode of Action</vt:lpstr>
      <vt:lpstr>Receptors as Targets</vt:lpstr>
      <vt:lpstr>Neuromuscular Junction </vt:lpstr>
      <vt:lpstr>ACh Receptor Channel Opens</vt:lpstr>
      <vt:lpstr>Mechanism of Enzyme Action </vt:lpstr>
      <vt:lpstr>Lock and Key Theory vs.  Induced-Fit Theory</vt:lpstr>
      <vt:lpstr>Acetylcholinesterase</vt:lpstr>
      <vt:lpstr>Acetycholinesterase Cleans Up</vt:lpstr>
      <vt:lpstr>Mechanism of ACh Hydrolysis by AChE</vt:lpstr>
      <vt:lpstr>Binding site</vt:lpstr>
      <vt:lpstr>Irreversible Inhibitors</vt:lpstr>
      <vt:lpstr>Example of Inhibitors</vt:lpstr>
      <vt:lpstr>Structure/Function of Fasciculin</vt:lpstr>
    </vt:vector>
  </TitlesOfParts>
  <Company>Grossmont-Cuyamaca Community College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Neurotoxin</dc:title>
  <dc:creator>Martin Larter</dc:creator>
  <cp:lastModifiedBy>Martin Larter</cp:lastModifiedBy>
  <cp:revision>10</cp:revision>
  <dcterms:created xsi:type="dcterms:W3CDTF">2012-04-17T16:10:16Z</dcterms:created>
  <dcterms:modified xsi:type="dcterms:W3CDTF">2012-04-17T18:09:59Z</dcterms:modified>
</cp:coreProperties>
</file>